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1"/>
  </p:notesMasterIdLst>
  <p:sldIdLst>
    <p:sldId id="402" r:id="rId5"/>
    <p:sldId id="422" r:id="rId6"/>
    <p:sldId id="457" r:id="rId7"/>
    <p:sldId id="461" r:id="rId8"/>
    <p:sldId id="432" r:id="rId9"/>
    <p:sldId id="467" r:id="rId10"/>
    <p:sldId id="431" r:id="rId11"/>
    <p:sldId id="468" r:id="rId12"/>
    <p:sldId id="469" r:id="rId13"/>
    <p:sldId id="428" r:id="rId14"/>
    <p:sldId id="463" r:id="rId15"/>
    <p:sldId id="465" r:id="rId16"/>
    <p:sldId id="466" r:id="rId17"/>
    <p:sldId id="462" r:id="rId18"/>
    <p:sldId id="464" r:id="rId19"/>
    <p:sldId id="4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ection" id="{05A51EA9-7B3C-4D40-B2E5-DFD25BD3C9BD}">
          <p14:sldIdLst>
            <p14:sldId id="402"/>
            <p14:sldId id="422"/>
            <p14:sldId id="457"/>
            <p14:sldId id="461"/>
            <p14:sldId id="432"/>
            <p14:sldId id="467"/>
            <p14:sldId id="431"/>
            <p14:sldId id="468"/>
            <p14:sldId id="469"/>
            <p14:sldId id="428"/>
            <p14:sldId id="463"/>
            <p14:sldId id="465"/>
            <p14:sldId id="466"/>
            <p14:sldId id="462"/>
            <p14:sldId id="464"/>
            <p14:sldId id="4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D65A26-6456-A4E2-FB96-5D80C0D530CD}" name="Slack, Stef" initials="SS" userId="S::Stefanie.Slack@ons.gov.uk::a5a32bd5-14b1-45d7-b51f-1d3e0b4b927e" providerId="AD"/>
  <p188:author id="{40C0CF3D-96D3-0135-8E9A-4F738FCE1D15}" name="Baillie, Andrea" initials="AB" userId="S::Andrea.Baillie@ons.gov.uk::4c4ff415-a7a8-4fd9-b231-ff78d0409f35" providerId="AD"/>
  <p188:author id="{D5F3F762-FBD2-0FAA-FF52-9E719DC2A98D}" name="Tinsley, Becky" initials="BT" userId="S::becky.tinsley@ons.gov.uk::9480d88f-c53f-4e18-98f3-65ebb89a6466" providerId="AD"/>
  <p188:author id="{D2C91167-7D1C-BD95-0B9F-48689B8ECCF9}" name="Nethsingha, Emily" initials="EN" userId="S::Emily.Nethsingha@ons.gov.uk::426b7762-a37b-4941-8c25-118e0ad3006e" providerId="AD"/>
  <p188:author id="{9A7E88A3-79E7-09F9-B895-BC3607AF10D7}" name="Nethsingha, Emily" initials="NE" userId="S::emily.nethsingha@ons.gov.uk::426b7762-a37b-4941-8c25-118e0ad3006e" providerId="AD"/>
  <p188:author id="{EE678CCD-3422-2869-A8D4-A9B310E92F33}" name="Shorten, Natalie" initials="NS" userId="S::natalie.shorten@ons.gov.uk::82c1bb1c-7829-4d5c-b568-48c5cc2498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071"/>
    <a:srgbClr val="FFFFFF"/>
    <a:srgbClr val="F5F5F6"/>
    <a:srgbClr val="0F8243"/>
    <a:srgbClr val="206095"/>
    <a:srgbClr val="56CAFF"/>
    <a:srgbClr val="FBC900"/>
    <a:srgbClr val="F0F762"/>
    <a:srgbClr val="003C57"/>
    <a:srgbClr val="27A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092DA-ED21-EE39-87AD-44ECF6975EF9}" v="27" dt="2026-06-15T09:47:29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08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79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AAE83-C57A-512F-5B6B-E864BCC98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CF5618-B2F5-F1E5-4342-65F069AB9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AFD66B-46AF-B01F-4EBC-DD5F0B21A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81208-E625-8DFB-EBDD-E5BA2B607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6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21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34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4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9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413FD-FA28-2919-1A9B-19C540413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5061F-B254-0396-253C-52521372B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66545-77D3-6476-0FDB-D4933AC24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D5544-D341-F06F-5D5D-775BFD6FE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4CC8A-BDA0-48D9-A0A0-E52661DDA91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09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0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D440E-438B-75DA-2614-BDAF59DE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AB4FE-B660-4473-C872-32C29AE7E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F9C541-1F1E-CBC4-3AE4-EB5C2E11A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D9B7D-92D9-100A-F9D8-DA6B5D83F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5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8661E-E904-1DC8-C19F-B49C67AE7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82EA59-C09A-F7E7-99AE-5C3E920AD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F6F7C-02E6-05C0-419F-D6075AC6E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5657A-8AB7-7753-FD70-045A766FE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D95DF-97ED-A622-970E-FEB9B86EE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D0B458-C369-5775-B928-54DDB6CA9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B4838-02D7-25F0-EDE4-7F3A978B0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23B0D-E071-C42B-334C-0CBF4F8C9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36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3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2AF0F-D77C-FFEA-BABC-1B7EED27D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332360-6242-EE85-F918-0CC1ED6CE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F0AD8-C660-B6E0-C593-6F5500785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62879-2628-8FDD-7A09-925B22BD6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531F1-065E-594C-8147-D209A7179285}" type="datetime4">
              <a:rPr lang="en-GB" smtClean="0"/>
              <a:pPr/>
              <a:t>16 June 2026</a:t>
            </a:fld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3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634" userDrawn="1">
          <p15:clr>
            <a:srgbClr val="FBAE40"/>
          </p15:clr>
        </p15:guide>
        <p15:guide id="4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Text over</a:t>
            </a:r>
            <a:br>
              <a:rPr lang="en-US"/>
            </a:br>
            <a:r>
              <a:rPr lang="en-US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Replace the background image and include any copyright information if required e.g. </a:t>
            </a:r>
            <a:r>
              <a:rPr lang="en-US">
                <a:solidFill>
                  <a:schemeClr val="bg1"/>
                </a:solidFill>
              </a:rPr>
              <a:t>© </a:t>
            </a:r>
            <a:r>
              <a:rPr lang="en-GB">
                <a:solidFill>
                  <a:schemeClr val="bg1"/>
                </a:solidFill>
              </a:rPr>
              <a:t>Photo by NASA on </a:t>
            </a:r>
            <a:r>
              <a:rPr lang="en-GB" err="1">
                <a:solidFill>
                  <a:schemeClr val="bg1"/>
                </a:solidFill>
              </a:rPr>
              <a:t>Unsplash</a:t>
            </a:r>
            <a:endParaRPr lang="en-US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8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9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01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3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8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7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4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62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3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3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4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3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6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0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7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0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251785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5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7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</a:t>
            </a:r>
            <a:br>
              <a:rPr lang="en-US"/>
            </a:br>
            <a:r>
              <a:rPr lang="en-US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DBF0174-0E48-4922-B59E-9E20724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82"/>
            <a:ext cx="7379711" cy="21490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Write your title here 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7379711" cy="2391425"/>
          </a:xfrm>
          <a:prstGeom prst="rect">
            <a:avLst/>
          </a:prstGeom>
        </p:spPr>
        <p:txBody>
          <a:bodyPr vert="horz" wrap="square" lIns="0" tIns="4680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3131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16 June 2026</a:t>
            </a:fld>
            <a:endParaRPr lang="en-US" dirty="0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Office for National Statistics logo">
            <a:extLst>
              <a:ext uri="{FF2B5EF4-FFF2-40B4-BE49-F238E27FC236}">
                <a16:creationId xmlns:a16="http://schemas.microsoft.com/office/drawing/2014/main" id="{825F068C-C955-AD4A-A83F-5D4A84BF03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081CDA-ECB1-443B-BCFA-5ED3827D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25" r:id="rId4"/>
    <p:sldLayoutId id="2147483739" r:id="rId5"/>
    <p:sldLayoutId id="2147483708" r:id="rId6"/>
    <p:sldLayoutId id="2147483740" r:id="rId7"/>
    <p:sldLayoutId id="2147483724" r:id="rId8"/>
    <p:sldLayoutId id="2147483704" r:id="rId9"/>
    <p:sldLayoutId id="2147483705" r:id="rId10"/>
    <p:sldLayoutId id="2147483729" r:id="rId11"/>
    <p:sldLayoutId id="2147483730" r:id="rId12"/>
    <p:sldLayoutId id="2147483671" r:id="rId13"/>
    <p:sldLayoutId id="2147483728" r:id="rId14"/>
    <p:sldLayoutId id="2147483684" r:id="rId15"/>
    <p:sldLayoutId id="2147483674" r:id="rId16"/>
    <p:sldLayoutId id="2147483689" r:id="rId17"/>
    <p:sldLayoutId id="2147483675" r:id="rId18"/>
    <p:sldLayoutId id="2147483677" r:id="rId19"/>
    <p:sldLayoutId id="2147483682" r:id="rId20"/>
    <p:sldLayoutId id="2147483683" r:id="rId21"/>
    <p:sldLayoutId id="2147483681" r:id="rId22"/>
    <p:sldLayoutId id="2147483680" r:id="rId23"/>
    <p:sldLayoutId id="2147483679" r:id="rId24"/>
    <p:sldLayoutId id="2147483709" r:id="rId25"/>
    <p:sldLayoutId id="2147483737" r:id="rId26"/>
    <p:sldLayoutId id="2147483735" r:id="rId27"/>
    <p:sldLayoutId id="2147483678" r:id="rId28"/>
    <p:sldLayoutId id="2147483713" r:id="rId29"/>
    <p:sldLayoutId id="2147483715" r:id="rId30"/>
    <p:sldLayoutId id="2147483717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33" r:id="rId37"/>
    <p:sldLayoutId id="2147483736" r:id="rId38"/>
    <p:sldLayoutId id="2147483734" r:id="rId39"/>
    <p:sldLayoutId id="2147483718" r:id="rId40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orient="horz" pos="3634" userDrawn="1">
          <p15:clr>
            <a:srgbClr val="F26B43"/>
          </p15:clr>
        </p15:guide>
        <p15:guide id="3" pos="7174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S.Local.South@ons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english-indices-of-deprivation-202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english-indices-of-deprivation-202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ons.gov.uk/explore-local-statistics/areas/E06000046-isle-of-wight/indicators#economy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misweb.co.uk/reports/lmp/lad/1778384940/report.aspx#tabeinact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gov.uk/government/statistics/english-indices-of-deprivation-202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ons.gov.uk/peoplepopulationandcommunity/healthandsocialcare/healthandlifeexpectancies/bulletins/healthstatelifeexpectanciesuk/between2011to2013and2022to2024#healthy-life-expectancy-in-local-areas-of-the-uk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nomisweb.co.uk/sources/census_2021/report?compare=E06000045,E12000008,E92000001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hyperlink" Target="https://fingertips.phe.org.uk/profile/tobacco-control/data#page/1/gid/1938132885/pat/15/par/E92000001/ati/502/are/E06000045/iid/92443/age/168/sex/4/cat/-1/ctp/-1/yrr/1/cid/4/tbm/1" TargetMode="External"/><Relationship Id="rId4" Type="http://schemas.openxmlformats.org/officeDocument/2006/relationships/hyperlink" Target="https://data.southampton.gov.uk/health/life-expectancy-and-mortality/mortalit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healthandsocialcare/healthandlifeexpectancies/bulletins/healthstatelifeexpectanciesuk/between2011to2013and2022to202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nomisweb.co.uk/sources/census_2021/report?compare=E06000045,E12000008,E9200000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ons.gov.uk/explore-local-statistics/areas/E07000088-gosport/indicators#education-and-skills" TargetMode="External"/><Relationship Id="rId5" Type="http://schemas.openxmlformats.org/officeDocument/2006/relationships/hyperlink" Target="https://explore-education-statistics.service.gov.uk/data-tables/fast-track/15e357c1-0189-44dc-71bc-08dc758d6095" TargetMode="External"/><Relationship Id="rId4" Type="http://schemas.openxmlformats.org/officeDocument/2006/relationships/hyperlink" Target="https://www.gov.uk/government/statistics/english-indices-of-deprivation-202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english-indices-of-deprivation-202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gov.uk/government/statistics/english-indices-of-deprivation-20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ns.gov.uk/census" TargetMode="Externa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english-indices-of-deprivation-20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hyperlink" Target="https://www.gov.uk/government/statistics/english-indices-of-deprivation-202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english-indices-of-deprivation-202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english-indices-of-deprivation-202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ons.gov.uk/explore-local-statistics/areas/E06000046-isle-of-wight/indicato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ons.gov.uk/datasets/crea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2B7606F-25F1-44A9-85D1-9970728A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993"/>
            <a:ext cx="8182231" cy="2647241"/>
          </a:xfrm>
        </p:spPr>
        <p:txBody>
          <a:bodyPr>
            <a:normAutofit/>
          </a:bodyPr>
          <a:lstStyle/>
          <a:p>
            <a:r>
              <a:rPr lang="en-US" dirty="0"/>
              <a:t>Deprivation </a:t>
            </a:r>
            <a:r>
              <a:rPr lang="en-US"/>
              <a:t>Across the</a:t>
            </a:r>
            <a:br>
              <a:rPr lang="en-US" dirty="0"/>
            </a:br>
            <a:r>
              <a:rPr lang="en-US"/>
              <a:t>Central South Region</a:t>
            </a:r>
            <a:endParaRPr lang="en-GB" dirty="0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28A3E78C-BAB1-4A56-9A0E-61064A9588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779395"/>
            <a:ext cx="6433868" cy="437236"/>
          </a:xfrm>
        </p:spPr>
        <p:txBody>
          <a:bodyPr/>
          <a:lstStyle/>
          <a:p>
            <a:r>
              <a:rPr lang="en-GB" dirty="0"/>
              <a:t>ONS Local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74EB087D-126D-4DFA-A834-EF937FF1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9009"/>
            <a:ext cx="6433868" cy="312330"/>
          </a:xfrm>
        </p:spPr>
        <p:txBody>
          <a:bodyPr/>
          <a:lstStyle/>
          <a:p>
            <a:r>
              <a:rPr lang="en-GB" dirty="0">
                <a:hlinkClick r:id="rId3"/>
              </a:rPr>
              <a:t>ONS.Local.South@ons.gov.uk</a:t>
            </a:r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2B42C91A-136F-0846-B8A8-6577BC19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April 2026</a:t>
            </a:r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FCF72CB-94FC-CA4C-97D0-0E6E92D88D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Official Sensitive</a:t>
            </a:r>
          </a:p>
        </p:txBody>
      </p:sp>
    </p:spTree>
    <p:extLst>
      <p:ext uri="{BB962C8B-B14F-4D97-AF65-F5344CB8AC3E}">
        <p14:creationId xmlns:p14="http://schemas.microsoft.com/office/powerpoint/2010/main" val="188267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3D2F6-1CA5-22E1-570F-54B0DC214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D97E86-7A0C-D54B-E475-FF265EE8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84" y="447560"/>
            <a:ext cx="10063813" cy="480484"/>
          </a:xfrm>
        </p:spPr>
        <p:txBody>
          <a:bodyPr/>
          <a:lstStyle/>
          <a:p>
            <a:r>
              <a:rPr lang="en-GB" dirty="0"/>
              <a:t>Employment, Health, and Education deprivation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1DAEA-F41D-D93C-2C36-45196C126F2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1759" y="2306568"/>
            <a:ext cx="11937416" cy="2533066"/>
          </a:xfrm>
        </p:spPr>
        <p:txBody>
          <a:bodyPr/>
          <a:lstStyle/>
          <a:p>
            <a:r>
              <a:rPr lang="en-GB" sz="1800" b="1" dirty="0"/>
              <a:t>42% </a:t>
            </a:r>
            <a:r>
              <a:rPr lang="en-GB" sz="1800" dirty="0"/>
              <a:t>of the </a:t>
            </a:r>
            <a:r>
              <a:rPr lang="en-GB" sz="1800" b="1" dirty="0"/>
              <a:t>Isle of Wight</a:t>
            </a:r>
            <a:r>
              <a:rPr lang="en-GB" sz="1800" dirty="0"/>
              <a:t>’s neighbourhoods are in the most deprived 30% of England for </a:t>
            </a:r>
            <a:r>
              <a:rPr lang="en-GB" sz="1800" b="1" dirty="0"/>
              <a:t>Employment</a:t>
            </a:r>
            <a:r>
              <a:rPr lang="en-GB" sz="1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More working age people are involuntarily excluded from the labour market</a:t>
            </a:r>
          </a:p>
          <a:p>
            <a:pPr marL="252000" lvl="1" indent="0">
              <a:buNone/>
            </a:pPr>
            <a:endParaRPr lang="en-GB" sz="1800" b="1" dirty="0"/>
          </a:p>
          <a:p>
            <a:r>
              <a:rPr lang="en-GB" sz="1800" b="1" dirty="0"/>
              <a:t>63%</a:t>
            </a:r>
            <a:r>
              <a:rPr lang="en-GB" sz="1800" dirty="0"/>
              <a:t> of </a:t>
            </a:r>
            <a:r>
              <a:rPr lang="en-GB" sz="1800" b="1" dirty="0"/>
              <a:t>Southampton</a:t>
            </a:r>
            <a:r>
              <a:rPr lang="en-GB" sz="1800" dirty="0"/>
              <a:t>'s neighbourhoods are in the most deprived 30% of England for </a:t>
            </a:r>
            <a:r>
              <a:rPr lang="en-GB" sz="1800" b="1" dirty="0"/>
              <a:t>Health</a:t>
            </a:r>
            <a:r>
              <a:rPr lang="en-GB" sz="1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People live shorter lives and have lower life quality because of poor physical or mental health</a:t>
            </a:r>
            <a:br>
              <a:rPr lang="en-GB" sz="1400" dirty="0"/>
            </a:br>
            <a:endParaRPr lang="en-GB" sz="1400" dirty="0"/>
          </a:p>
          <a:p>
            <a:r>
              <a:rPr lang="en-GB" sz="1800" b="1" dirty="0"/>
              <a:t>62%</a:t>
            </a:r>
            <a:r>
              <a:rPr lang="en-GB" sz="1800" dirty="0"/>
              <a:t> of </a:t>
            </a:r>
            <a:r>
              <a:rPr lang="en-GB" sz="1800" b="1" dirty="0"/>
              <a:t>Gosport</a:t>
            </a:r>
            <a:r>
              <a:rPr lang="en-GB" sz="1800" dirty="0"/>
              <a:t>'s neighbourhoods are in the most deprived 30% of England for </a:t>
            </a:r>
            <a:r>
              <a:rPr lang="en-GB" sz="1800" b="1" dirty="0"/>
              <a:t>Education</a:t>
            </a:r>
            <a:r>
              <a:rPr lang="en-GB" sz="1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There’s a lack of qualifications and skills in the local population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757BFF-4AA7-2835-0DAF-48E720A03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9800" y="6218158"/>
            <a:ext cx="5514068" cy="365125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GB" dirty="0">
                <a:hlinkClick r:id="rId3"/>
              </a:rPr>
              <a:t>English indices of deprivation 2025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EDAC8E-9F33-0868-A5E2-4EF7F3E9560A}"/>
              </a:ext>
            </a:extLst>
          </p:cNvPr>
          <p:cNvSpPr txBox="1"/>
          <p:nvPr/>
        </p:nvSpPr>
        <p:spPr>
          <a:xfrm>
            <a:off x="645109" y="1053117"/>
            <a:ext cx="9599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Southampton, Isle of Wight and Gosport </a:t>
            </a:r>
            <a:r>
              <a:rPr lang="en-GB" dirty="0"/>
              <a:t>are the most employment, health, and education deprived areas in the Central South.</a:t>
            </a:r>
          </a:p>
        </p:txBody>
      </p:sp>
    </p:spTree>
    <p:extLst>
      <p:ext uri="{BB962C8B-B14F-4D97-AF65-F5344CB8AC3E}">
        <p14:creationId xmlns:p14="http://schemas.microsoft.com/office/powerpoint/2010/main" val="3835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BE5C6-ACBC-F714-6627-A57823B1C2C5}"/>
              </a:ext>
            </a:extLst>
          </p:cNvPr>
          <p:cNvSpPr/>
          <p:nvPr/>
        </p:nvSpPr>
        <p:spPr>
          <a:xfrm>
            <a:off x="8607854" y="267659"/>
            <a:ext cx="3196046" cy="8925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The Employment domain measures ‘the proportion of the working age population involuntarily excluded from the labour market.’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BB0DC-D000-7774-3CBA-74969A84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06676"/>
            <a:ext cx="8315324" cy="814519"/>
          </a:xfrm>
        </p:spPr>
        <p:txBody>
          <a:bodyPr/>
          <a:lstStyle/>
          <a:p>
            <a:r>
              <a:rPr lang="en-GB" sz="3000" dirty="0"/>
              <a:t>The Isle of Wight is the most employment deprived area in the Central South</a:t>
            </a:r>
            <a:br>
              <a:rPr lang="en-GB" dirty="0"/>
            </a:br>
            <a:endParaRPr lang="en-GB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E813459-7740-CBBE-69A5-2D5A759F8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43700" y="6096712"/>
            <a:ext cx="5167402" cy="717630"/>
          </a:xfrm>
        </p:spPr>
        <p:txBody>
          <a:bodyPr/>
          <a:lstStyle/>
          <a:p>
            <a:r>
              <a:rPr lang="en-US" sz="1800" dirty="0"/>
              <a:t>Sources: </a:t>
            </a:r>
            <a:r>
              <a:rPr lang="en-GB" sz="1800" dirty="0">
                <a:solidFill>
                  <a:srgbClr val="3383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 indices of deprivation</a:t>
            </a:r>
            <a:r>
              <a:rPr lang="en-GB" sz="1800" u="sng" dirty="0">
                <a:solidFill>
                  <a:srgbClr val="3383EF"/>
                </a:solidFill>
              </a:rPr>
              <a:t>, 2025</a:t>
            </a:r>
          </a:p>
          <a:p>
            <a:endParaRPr lang="en-GB" sz="1800" dirty="0">
              <a:solidFill>
                <a:srgbClr val="3383E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CF54C7-57E0-D1B1-5B0E-0019D08BFDA6}"/>
              </a:ext>
            </a:extLst>
          </p:cNvPr>
          <p:cNvSpPr txBox="1"/>
          <p:nvPr/>
        </p:nvSpPr>
        <p:spPr>
          <a:xfrm>
            <a:off x="371476" y="1663391"/>
            <a:ext cx="516508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42% of Isle of Wight neighbourhoods </a:t>
            </a:r>
            <a:r>
              <a:rPr lang="en-GB" dirty="0"/>
              <a:t>are in the most deprived 30% of England for </a:t>
            </a:r>
            <a:r>
              <a:rPr lang="en-GB" b="1" dirty="0"/>
              <a:t>Employment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Rate of employment for 16-64 year olds was </a:t>
            </a:r>
            <a:r>
              <a:rPr lang="en-GB" b="1" dirty="0"/>
              <a:t>72.6% in the Isle of Wight</a:t>
            </a:r>
            <a:r>
              <a:rPr lang="en-GB" dirty="0"/>
              <a:t>, which is lower than the South East regional average of 79.3%.</a:t>
            </a:r>
          </a:p>
          <a:p>
            <a:endParaRPr lang="en-GB" dirty="0"/>
          </a:p>
          <a:p>
            <a:r>
              <a:rPr lang="en-GB" dirty="0"/>
              <a:t>The Isle of Wight has below average: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Gross disposable household income per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Gross median weekly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Gross value added per hour worked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GDP per 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A67AA-8D3B-9C21-E73A-38E635FB65C8}"/>
              </a:ext>
            </a:extLst>
          </p:cNvPr>
          <p:cNvSpPr txBox="1"/>
          <p:nvPr/>
        </p:nvSpPr>
        <p:spPr>
          <a:xfrm>
            <a:off x="9533957" y="5471201"/>
            <a:ext cx="1985601" cy="430887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population: 140,459</a:t>
            </a:r>
          </a:p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neighbourhoods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6DB3D-4242-ADC0-6540-82F4133BB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630" y="1472792"/>
            <a:ext cx="5334340" cy="3685827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713F06F-A996-7505-D73D-A50028759BAF}"/>
              </a:ext>
            </a:extLst>
          </p:cNvPr>
          <p:cNvSpPr txBox="1">
            <a:spLocks/>
          </p:cNvSpPr>
          <p:nvPr/>
        </p:nvSpPr>
        <p:spPr>
          <a:xfrm>
            <a:off x="6743700" y="6455527"/>
            <a:ext cx="5167402" cy="71763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hlinkClick r:id="rId5"/>
              </a:rPr>
              <a:t>Explore Local Statistics, ONS</a:t>
            </a:r>
            <a:endParaRPr lang="en-GB" sz="1800" dirty="0">
              <a:solidFill>
                <a:srgbClr val="3383EF"/>
              </a:solidFill>
            </a:endParaRPr>
          </a:p>
          <a:p>
            <a:endParaRPr lang="en-GB" sz="1800" dirty="0">
              <a:solidFill>
                <a:srgbClr val="3383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1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7B9E04-B488-3282-C724-018CC67F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52" y="605312"/>
            <a:ext cx="9620249" cy="561975"/>
          </a:xfrm>
        </p:spPr>
        <p:txBody>
          <a:bodyPr/>
          <a:lstStyle/>
          <a:p>
            <a:r>
              <a:rPr lang="en-GB" sz="3000" dirty="0"/>
              <a:t>Why is the Isle of Wight so employment deprived?</a:t>
            </a:r>
            <a:br>
              <a:rPr lang="en-GB" sz="3000" dirty="0"/>
            </a:br>
            <a:br>
              <a:rPr lang="en-GB" sz="3000" dirty="0"/>
            </a:br>
            <a:endParaRPr lang="en-GB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49DFC-E447-0B0E-13B5-6BFC64F02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67" b="-1"/>
          <a:stretch>
            <a:fillRect/>
          </a:stretch>
        </p:blipFill>
        <p:spPr>
          <a:xfrm>
            <a:off x="6293336" y="1553811"/>
            <a:ext cx="5489613" cy="3495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B0C7E-603B-FF1A-D2EA-00F5B0357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705" y="672871"/>
            <a:ext cx="674245" cy="14072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AA1352-B54F-33D6-7F24-B87376A3328E}"/>
              </a:ext>
            </a:extLst>
          </p:cNvPr>
          <p:cNvSpPr txBox="1"/>
          <p:nvPr/>
        </p:nvSpPr>
        <p:spPr>
          <a:xfrm>
            <a:off x="11108704" y="426440"/>
            <a:ext cx="674245" cy="3539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Decile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aphic 29" descr="Tug boat with solid fill">
            <a:extLst>
              <a:ext uri="{FF2B5EF4-FFF2-40B4-BE49-F238E27FC236}">
                <a16:creationId xmlns:a16="http://schemas.microsoft.com/office/drawing/2014/main" id="{BE56F555-4286-ABC5-6361-30838DABD3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2751" y="2184850"/>
            <a:ext cx="295430" cy="295430"/>
          </a:xfrm>
          <a:prstGeom prst="rect">
            <a:avLst/>
          </a:prstGeom>
        </p:spPr>
      </p:pic>
      <p:pic>
        <p:nvPicPr>
          <p:cNvPr id="32" name="Graphic 31" descr="Tug boat with solid fill">
            <a:extLst>
              <a:ext uri="{FF2B5EF4-FFF2-40B4-BE49-F238E27FC236}">
                <a16:creationId xmlns:a16="http://schemas.microsoft.com/office/drawing/2014/main" id="{5040632C-BD47-EBCA-584E-C1BDE4703B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501" y="1745411"/>
            <a:ext cx="315614" cy="315614"/>
          </a:xfrm>
          <a:prstGeom prst="rect">
            <a:avLst/>
          </a:prstGeom>
        </p:spPr>
      </p:pic>
      <p:pic>
        <p:nvPicPr>
          <p:cNvPr id="33" name="Graphic 32" descr="Tug boat with solid fill">
            <a:extLst>
              <a:ext uri="{FF2B5EF4-FFF2-40B4-BE49-F238E27FC236}">
                <a16:creationId xmlns:a16="http://schemas.microsoft.com/office/drawing/2014/main" id="{B6AB5787-385E-07C9-F380-BF086014AF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6935" y="1212811"/>
            <a:ext cx="327324" cy="3273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12815C-5981-8CF2-D03D-2A0335F6973E}"/>
              </a:ext>
            </a:extLst>
          </p:cNvPr>
          <p:cNvSpPr txBox="1"/>
          <p:nvPr/>
        </p:nvSpPr>
        <p:spPr>
          <a:xfrm>
            <a:off x="271108" y="1376473"/>
            <a:ext cx="5824892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Job opportunities</a:t>
            </a:r>
            <a:endParaRPr lang="en-GB" dirty="0">
              <a:cs typeface="Arial" panose="020B0604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Gross weekly pay</a:t>
            </a:r>
            <a:r>
              <a:rPr lang="en-GB" sz="1400" dirty="0"/>
              <a:t> for those working full-time on the Isle of Wight was ​around </a:t>
            </a:r>
            <a:r>
              <a:rPr lang="en-GB" sz="1400" b="1" dirty="0"/>
              <a:t>20% lower</a:t>
            </a:r>
            <a:r>
              <a:rPr lang="en-GB" sz="1400" dirty="0"/>
              <a:t> than the South East</a:t>
            </a:r>
            <a:r>
              <a:rPr lang="en-GB" sz="1400" b="1" dirty="0"/>
              <a:t> </a:t>
            </a:r>
            <a:r>
              <a:rPr lang="en-GB" sz="1400" dirty="0"/>
              <a:t>average in 2025.</a:t>
            </a:r>
            <a:endParaRPr lang="en-GB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The island’s </a:t>
            </a:r>
            <a:r>
              <a:rPr lang="en-GB" sz="1400" b="1" dirty="0"/>
              <a:t>geography</a:t>
            </a:r>
            <a:r>
              <a:rPr lang="en-GB" sz="1400" dirty="0"/>
              <a:t> and access to ferries may limit access to wider job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Skills gaps 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GB" sz="1400" dirty="0">
                <a:cs typeface="Arial"/>
              </a:rPr>
              <a:t>Among the working age population, </a:t>
            </a:r>
            <a:r>
              <a:rPr lang="en-GB" sz="1400" b="1" dirty="0">
                <a:cs typeface="Arial"/>
              </a:rPr>
              <a:t>5.5% had no qualifications</a:t>
            </a:r>
            <a:r>
              <a:rPr lang="en-GB" sz="1400" dirty="0">
                <a:cs typeface="Arial"/>
              </a:rPr>
              <a:t>, higher than South East average.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GB" sz="1400" b="1" dirty="0">
                <a:cs typeface="Arial"/>
              </a:rPr>
              <a:t>35%</a:t>
            </a:r>
            <a:r>
              <a:rPr lang="en-GB" sz="1400" dirty="0">
                <a:cs typeface="Arial"/>
              </a:rPr>
              <a:t> of Isle of Wight neighbourhoods were in </a:t>
            </a:r>
            <a:r>
              <a:rPr lang="en-GB" sz="1400" b="1" dirty="0">
                <a:cs typeface="Arial"/>
              </a:rPr>
              <a:t>IMD deciles 1-3 for Education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Health barriers may limit people’s ability to work</a:t>
            </a:r>
            <a:endParaRPr lang="en-US" dirty="0">
              <a:cs typeface="Arial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GB" sz="1400" b="1" dirty="0">
                <a:cs typeface="Arial"/>
              </a:rPr>
              <a:t>52%</a:t>
            </a:r>
            <a:r>
              <a:rPr lang="en-GB" sz="1400" dirty="0">
                <a:cs typeface="Arial"/>
              </a:rPr>
              <a:t> of Isle of Wight neighbourhoods were in </a:t>
            </a:r>
            <a:r>
              <a:rPr lang="en-GB" sz="1400" b="1" dirty="0">
                <a:cs typeface="Arial"/>
              </a:rPr>
              <a:t>IMD deciles 1-3 for Health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GB" sz="1400" b="1" dirty="0">
                <a:cs typeface="Arial"/>
              </a:rPr>
              <a:t>Healthy life expectancy </a:t>
            </a:r>
            <a:r>
              <a:rPr lang="en-GB" sz="1400" dirty="0">
                <a:cs typeface="Arial"/>
              </a:rPr>
              <a:t>in the Isle of Wight was </a:t>
            </a:r>
            <a:r>
              <a:rPr lang="en-GB" sz="1400" b="1" dirty="0">
                <a:cs typeface="Arial"/>
              </a:rPr>
              <a:t>58.6 years for men and 59.3 for women </a:t>
            </a:r>
            <a:r>
              <a:rPr lang="en-GB" sz="1400" dirty="0">
                <a:cs typeface="Arial"/>
              </a:rPr>
              <a:t>in 2022-2024 (Source: </a:t>
            </a:r>
            <a:r>
              <a:rPr lang="en-GB" sz="1400" dirty="0">
                <a:cs typeface="Arial"/>
                <a:hlinkClick r:id="rId6"/>
              </a:rPr>
              <a:t>Healthy life expectancy</a:t>
            </a:r>
            <a:r>
              <a:rPr lang="en-GB" sz="1400" dirty="0">
                <a:cs typeface="Arial"/>
              </a:rPr>
              <a:t>)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GB" sz="1400" dirty="0">
                <a:cs typeface="Arial"/>
              </a:rPr>
              <a:t>Of economically inactive working age residents, </a:t>
            </a:r>
            <a:r>
              <a:rPr lang="en-GB" sz="1400" b="1" dirty="0">
                <a:cs typeface="Arial"/>
              </a:rPr>
              <a:t>35.9% were long term sick or Disabled.</a:t>
            </a:r>
            <a:br>
              <a:rPr lang="en-GB" sz="1400" b="1" dirty="0">
                <a:cs typeface="Arial"/>
              </a:rPr>
            </a:br>
            <a:endParaRPr lang="en-GB" sz="1400" dirty="0">
              <a:cs typeface="Arial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3F2773B4-BF05-6EAB-1BB3-18501E7A4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9642" y="5976221"/>
            <a:ext cx="5167402" cy="717630"/>
          </a:xfrm>
        </p:spPr>
        <p:txBody>
          <a:bodyPr/>
          <a:lstStyle/>
          <a:p>
            <a:r>
              <a:rPr lang="en-US" sz="1800" dirty="0"/>
              <a:t>Sources: </a:t>
            </a:r>
            <a:r>
              <a:rPr lang="en-GB" sz="1800" dirty="0">
                <a:solidFill>
                  <a:srgbClr val="3383E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 indices of deprivation</a:t>
            </a:r>
            <a:r>
              <a:rPr lang="en-GB" sz="1800" u="sng" dirty="0">
                <a:solidFill>
                  <a:srgbClr val="3383EF"/>
                </a:solidFill>
              </a:rPr>
              <a:t>, 2025</a:t>
            </a:r>
            <a:endParaRPr lang="en-GB" sz="1800" u="sng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24E3554-BD10-B18E-14C3-18758AE09369}"/>
              </a:ext>
            </a:extLst>
          </p:cNvPr>
          <p:cNvSpPr txBox="1">
            <a:spLocks/>
          </p:cNvSpPr>
          <p:nvPr/>
        </p:nvSpPr>
        <p:spPr>
          <a:xfrm>
            <a:off x="6672262" y="6336464"/>
            <a:ext cx="5167402" cy="71763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3383EF"/>
                </a:solidFill>
                <a:cs typeface="Arial"/>
                <a:hlinkClick r:id="rId8"/>
              </a:rPr>
              <a:t>Labour Market Profile, APS and ASHE</a:t>
            </a:r>
            <a:endParaRPr lang="en-GB" sz="1800" dirty="0">
              <a:solidFill>
                <a:srgbClr val="3383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8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110EB-F503-5FC9-28A8-0B84ABCB0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876D0E-D64B-A065-6442-91EC4633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51" y="222587"/>
            <a:ext cx="5923844" cy="838726"/>
          </a:xfrm>
        </p:spPr>
        <p:txBody>
          <a:bodyPr/>
          <a:lstStyle/>
          <a:p>
            <a:r>
              <a:rPr lang="en-GB" dirty="0"/>
              <a:t>Health in Southampton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5379E-B5E6-4E34-AB8C-894F04F6290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47751" y="1241937"/>
            <a:ext cx="5257800" cy="5927328"/>
          </a:xfrm>
        </p:spPr>
        <p:txBody>
          <a:bodyPr/>
          <a:lstStyle/>
          <a:p>
            <a:endParaRPr lang="en-GB" sz="1400" dirty="0"/>
          </a:p>
          <a:p>
            <a:r>
              <a:rPr lang="en-GB" sz="1400" dirty="0"/>
              <a:t>Premature mortality:</a:t>
            </a:r>
          </a:p>
          <a:p>
            <a:pPr lvl="1"/>
            <a:r>
              <a:rPr lang="en-GB" sz="1400" dirty="0"/>
              <a:t>Under-75 mortality from preventable causes in Southampton is 196.9 deaths per 100,000 people (England average is 151.2 per 100,000)</a:t>
            </a:r>
          </a:p>
          <a:p>
            <a:pPr lvl="1"/>
            <a:r>
              <a:rPr lang="en-GB" sz="1400" dirty="0"/>
              <a:t>Southampton has an overall mortality rate of 1,032 deaths per 100,000 compared with 964 per 100,000 nationally</a:t>
            </a:r>
          </a:p>
          <a:p>
            <a:pPr lvl="1"/>
            <a:r>
              <a:rPr lang="en-GB" sz="1400" dirty="0"/>
              <a:t>Under-75 mortality is 2.7 times higher in Southampton’s most deprived areas compared with its least deprived areas</a:t>
            </a:r>
          </a:p>
          <a:p>
            <a:r>
              <a:rPr lang="en-GB" sz="1400" dirty="0"/>
              <a:t>Smoking prevalence:</a:t>
            </a:r>
          </a:p>
          <a:p>
            <a:pPr lvl="1"/>
            <a:r>
              <a:rPr lang="en-GB" sz="1400" dirty="0"/>
              <a:t>Estimated at 12% of adults in Southampton (England average is 10.4%)</a:t>
            </a:r>
          </a:p>
          <a:p>
            <a:pPr lvl="1"/>
            <a:r>
              <a:rPr lang="en-GB" sz="1400" dirty="0"/>
              <a:t>In the most deprived areas, 24.2% of adults smoke compared to 8.4% in the least deprived areas</a:t>
            </a:r>
          </a:p>
          <a:p>
            <a:pPr lvl="1"/>
            <a:r>
              <a:rPr lang="en-GB" sz="1400" dirty="0"/>
              <a:t>Major contributor to Chronic Obstructive Pulmonary Disease (COPD), cardiovascular disease, cancer, premature mortality and lower healthy life expectancy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100" dirty="0"/>
          </a:p>
          <a:p>
            <a:pPr lvl="1"/>
            <a:endParaRPr lang="en-GB" sz="1100" dirty="0"/>
          </a:p>
          <a:p>
            <a:pPr marL="252000" lvl="1" indent="0">
              <a:buNone/>
            </a:pPr>
            <a:endParaRPr lang="en-GB" sz="14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348B8AA-6281-77B7-8C92-876FC540B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7843" y="6218157"/>
            <a:ext cx="8368747" cy="812249"/>
          </a:xfrm>
        </p:spPr>
        <p:txBody>
          <a:bodyPr/>
          <a:lstStyle/>
          <a:p>
            <a:r>
              <a:rPr lang="en-US" sz="1100" dirty="0"/>
              <a:t>Source(s</a:t>
            </a:r>
            <a:r>
              <a:rPr lang="en-GB" sz="1100" dirty="0"/>
              <a:t>): </a:t>
            </a:r>
            <a:r>
              <a:rPr lang="en-GB" sz="1100" dirty="0">
                <a:hlinkClick r:id="rId3"/>
              </a:rPr>
              <a:t>Nomis – 2021 Census Area Profile – Southampton Local Authority</a:t>
            </a:r>
            <a:endParaRPr lang="en-GB" sz="1100" dirty="0"/>
          </a:p>
          <a:p>
            <a:r>
              <a:rPr lang="en-GB" sz="1100" dirty="0">
                <a:hlinkClick r:id="rId4"/>
              </a:rPr>
              <a:t>Southampton Data Observatory – Mortality Overview</a:t>
            </a:r>
            <a:endParaRPr lang="en-GB" sz="1100" dirty="0"/>
          </a:p>
          <a:p>
            <a:r>
              <a:rPr lang="en-GB" sz="1100" dirty="0">
                <a:hlinkClick r:id="rId5"/>
              </a:rPr>
              <a:t>Department of Health &amp; Social Care – Fingertips Public Health Profiles – Smoking Profile - Southampton</a:t>
            </a:r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US" sz="11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7AA591-D4DA-E485-0394-4B2DF00B8280}"/>
              </a:ext>
            </a:extLst>
          </p:cNvPr>
          <p:cNvSpPr/>
          <p:nvPr/>
        </p:nvSpPr>
        <p:spPr>
          <a:xfrm>
            <a:off x="7010400" y="277792"/>
            <a:ext cx="3800640" cy="13655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Southampton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248,922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16-64: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65+: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proportion of people are in the 35-49 age bracket (19.8%)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47746-7EA0-4110-09F3-0112731D0E47}"/>
              </a:ext>
            </a:extLst>
          </p:cNvPr>
          <p:cNvSpPr txBox="1"/>
          <p:nvPr/>
        </p:nvSpPr>
        <p:spPr>
          <a:xfrm>
            <a:off x="661673" y="8196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The Health domain of deprivation measures ‘the risk of premature death and impairment of life quality through poor physical/ mental health.’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7EB2B9-F8A1-29B2-128D-59EB20E73BF7}"/>
              </a:ext>
            </a:extLst>
          </p:cNvPr>
          <p:cNvGrpSpPr/>
          <p:nvPr/>
        </p:nvGrpSpPr>
        <p:grpSpPr>
          <a:xfrm>
            <a:off x="6393225" y="2064213"/>
            <a:ext cx="6096000" cy="3150493"/>
            <a:chOff x="6393225" y="2064213"/>
            <a:chExt cx="6096000" cy="31504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B7CACB-4B4C-2DB3-D7C9-FA8AD57E0FBA}"/>
                </a:ext>
              </a:extLst>
            </p:cNvPr>
            <p:cNvGrpSpPr/>
            <p:nvPr/>
          </p:nvGrpSpPr>
          <p:grpSpPr>
            <a:xfrm>
              <a:off x="6393225" y="2064213"/>
              <a:ext cx="6096000" cy="3150493"/>
              <a:chOff x="6246469" y="2606080"/>
              <a:chExt cx="6096000" cy="315049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09C003E-269F-0B07-15B2-DC09CE241200}"/>
                  </a:ext>
                </a:extLst>
              </p:cNvPr>
              <p:cNvGrpSpPr/>
              <p:nvPr/>
            </p:nvGrpSpPr>
            <p:grpSpPr>
              <a:xfrm>
                <a:off x="6314203" y="3025443"/>
                <a:ext cx="5456393" cy="2731130"/>
                <a:chOff x="3367803" y="2209694"/>
                <a:chExt cx="5456393" cy="2731130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FC0CC5B1-B256-D9E7-5142-E338AF9355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67803" y="2209694"/>
                  <a:ext cx="5456393" cy="2438611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E08D3F25-9067-00E5-2292-6F68090737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05448" y="4674101"/>
                  <a:ext cx="4153260" cy="266723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09C94-80CA-4635-3E75-378E15A59521}"/>
                  </a:ext>
                </a:extLst>
              </p:cNvPr>
              <p:cNvSpPr txBox="1"/>
              <p:nvPr/>
            </p:nvSpPr>
            <p:spPr>
              <a:xfrm>
                <a:off x="6246469" y="2606080"/>
                <a:ext cx="6096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200" b="1" dirty="0">
                    <a:solidFill>
                      <a:schemeClr val="bg2">
                        <a:lumMod val="10000"/>
                      </a:schemeClr>
                    </a:solidFill>
                  </a:rPr>
                  <a:t>The average percentage of current smokers by local authority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630B7E-6DA3-4482-C84A-47F0FC244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54911" y="3344663"/>
              <a:ext cx="647756" cy="160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67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FB18C8-B97D-380B-B0D5-D02567BC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719"/>
            <a:ext cx="5822244" cy="626796"/>
          </a:xfrm>
        </p:spPr>
        <p:txBody>
          <a:bodyPr/>
          <a:lstStyle/>
          <a:p>
            <a:r>
              <a:rPr lang="en-GB" dirty="0"/>
              <a:t>Health in Southampton cont.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E27DF-C9FC-4E69-375E-FC1B8D99155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24926"/>
            <a:ext cx="9597887" cy="2794098"/>
          </a:xfrm>
        </p:spPr>
        <p:txBody>
          <a:bodyPr/>
          <a:lstStyle/>
          <a:p>
            <a:r>
              <a:rPr lang="en-GB" sz="1600" dirty="0"/>
              <a:t>Healthy Life Expectancy (HLE):</a:t>
            </a:r>
          </a:p>
          <a:p>
            <a:pPr lvl="1"/>
            <a:r>
              <a:rPr lang="en-GB" sz="1600" dirty="0"/>
              <a:t>Male HLE in Southampton in 2022-2024 is 57.6 years</a:t>
            </a:r>
          </a:p>
          <a:p>
            <a:pPr lvl="1"/>
            <a:r>
              <a:rPr lang="en-GB" sz="1600" dirty="0"/>
              <a:t>Female HLE in Southampton in 2022-2024 is 59 years</a:t>
            </a:r>
          </a:p>
          <a:p>
            <a:pPr lvl="1"/>
            <a:r>
              <a:rPr lang="en-GB" sz="1600" dirty="0"/>
              <a:t>Both lower than England averages (60.9 and 61.3 years for males and females respectively)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marL="252000" lvl="1" indent="0">
              <a:buNone/>
            </a:pPr>
            <a:endParaRPr lang="en-GB" sz="16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6031A2A-04CC-1590-0593-3A52F518C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8154" y="6320033"/>
            <a:ext cx="8368747" cy="812249"/>
          </a:xfrm>
        </p:spPr>
        <p:txBody>
          <a:bodyPr/>
          <a:lstStyle/>
          <a:p>
            <a:r>
              <a:rPr lang="en-US" sz="1100" dirty="0"/>
              <a:t>Source(s):</a:t>
            </a:r>
            <a:r>
              <a:rPr lang="en-GB" sz="1100" dirty="0"/>
              <a:t> </a:t>
            </a:r>
            <a:r>
              <a:rPr lang="en-US" sz="1100" dirty="0">
                <a:hlinkClick r:id="rId3"/>
              </a:rPr>
              <a:t>Healthy Life Expectancy, UK: between 2011 to 2013 and 2022 to 2024</a:t>
            </a:r>
            <a:r>
              <a:rPr lang="en-GB" sz="1100" dirty="0">
                <a:hlinkClick r:id="rId4"/>
              </a:rPr>
              <a:t> 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757F9-EF20-BB2E-7C84-D13552BE4825}"/>
              </a:ext>
            </a:extLst>
          </p:cNvPr>
          <p:cNvSpPr txBox="1"/>
          <p:nvPr/>
        </p:nvSpPr>
        <p:spPr>
          <a:xfrm>
            <a:off x="754655" y="789839"/>
            <a:ext cx="11322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The Health domain of deprivation measures ‘the risk of premature death and impairment of life quality through poor physical/ mental health.’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B07FF-E946-653A-77FD-66009B0F0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88" y="2710855"/>
            <a:ext cx="4115569" cy="3403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029795-7FF6-78D4-0C49-E23AB3ADD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303" y="2744914"/>
            <a:ext cx="3988607" cy="33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0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7633F-DC88-1E78-BB33-1AFF4E23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842"/>
            <a:ext cx="4563533" cy="814519"/>
          </a:xfrm>
        </p:spPr>
        <p:txBody>
          <a:bodyPr/>
          <a:lstStyle/>
          <a:p>
            <a:r>
              <a:rPr lang="en-GB" dirty="0"/>
              <a:t>Education in Gosport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D6188-1AE8-7F19-6895-AD50C054D57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334541"/>
            <a:ext cx="4785360" cy="4016484"/>
          </a:xfrm>
        </p:spPr>
        <p:txBody>
          <a:bodyPr/>
          <a:lstStyle/>
          <a:p>
            <a:r>
              <a:rPr lang="en-GB" sz="2000" dirty="0"/>
              <a:t>Many of the neighbourhoods in Gosport are among the 30% most deprived in the country for education.</a:t>
            </a:r>
          </a:p>
          <a:p>
            <a:pPr marL="0" indent="0">
              <a:buNone/>
            </a:pPr>
            <a:r>
              <a:rPr lang="en-GB" sz="2000" dirty="0"/>
              <a:t>Higher than average: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/>
              <a:t>Further education and skills learner achievements and participation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B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Below average: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GB" sz="1600" dirty="0"/>
              <a:t>GCSEs in English and maths by age 19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GB" sz="1600" dirty="0"/>
              <a:t>Level 3 or above qualifications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GB" sz="1600" dirty="0"/>
              <a:t>Pupils meeting the expected standards by the end of Key Stage 2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GB" sz="1600" dirty="0"/>
              <a:t>Literacy and maths skills in early years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A429B88-4900-EDBD-8244-3FA871DD5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633" y="864394"/>
            <a:ext cx="5260310" cy="5129212"/>
          </a:xfrm>
          <a:prstGeom prst="rect">
            <a:avLst/>
          </a:prstGeom>
          <a:solidFill>
            <a:srgbClr val="CFD2D3"/>
          </a:solidFill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F388F4B1-2B8C-96B9-B757-D304F5BF7685}"/>
              </a:ext>
            </a:extLst>
          </p:cNvPr>
          <p:cNvSpPr txBox="1">
            <a:spLocks/>
          </p:cNvSpPr>
          <p:nvPr/>
        </p:nvSpPr>
        <p:spPr>
          <a:xfrm>
            <a:off x="6019800" y="5993606"/>
            <a:ext cx="5514068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Sources: </a:t>
            </a:r>
            <a:r>
              <a:rPr lang="en-GB" sz="1400" dirty="0">
                <a:hlinkClick r:id="rId4"/>
              </a:rPr>
              <a:t>English indices of deprivation 2025</a:t>
            </a:r>
            <a:endParaRPr lang="en-GB" sz="1400" dirty="0"/>
          </a:p>
          <a:p>
            <a:r>
              <a:rPr lang="en-GB" sz="1400" dirty="0">
                <a:hlinkClick r:id="rId5"/>
              </a:rPr>
              <a:t>Department for Education</a:t>
            </a:r>
            <a:endParaRPr lang="en-GB" sz="1400" dirty="0"/>
          </a:p>
          <a:p>
            <a:r>
              <a:rPr lang="en-GB" sz="1400" dirty="0">
                <a:hlinkClick r:id="rId6"/>
              </a:rPr>
              <a:t>Explore Local Statistics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569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331E2-14CA-43EB-0050-D6F0EC42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17" y="368569"/>
            <a:ext cx="3331865" cy="814519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6A1DD-DE5C-3FB8-5555-6362FD601B7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13204" y="1183088"/>
            <a:ext cx="11413192" cy="4754700"/>
          </a:xfrm>
        </p:spPr>
        <p:txBody>
          <a:bodyPr/>
          <a:lstStyle/>
          <a:p>
            <a:r>
              <a:rPr lang="en-GB" sz="2400" dirty="0"/>
              <a:t>Overall, the Central South appears less deprived, but there are </a:t>
            </a:r>
            <a:r>
              <a:rPr lang="en-GB" sz="2400" b="1" dirty="0"/>
              <a:t>high pockets of deprivation </a:t>
            </a:r>
            <a:r>
              <a:rPr lang="en-GB" sz="2400" dirty="0"/>
              <a:t>in certain neighbourhoods.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neighbourhoods in </a:t>
            </a:r>
            <a:r>
              <a:rPr lang="en-GB" sz="2400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Portsmouth</a:t>
            </a:r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Southampton </a:t>
            </a:r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Havant</a:t>
            </a:r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rank among the </a:t>
            </a:r>
            <a:r>
              <a:rPr lang="en-GB" sz="2400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deprived 1% </a:t>
            </a:r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areas nationally.</a:t>
            </a:r>
            <a:br>
              <a:rPr lang="en-GB" sz="2400" dirty="0"/>
            </a:br>
            <a:endParaRPr lang="en-GB" sz="2400" dirty="0"/>
          </a:p>
          <a:p>
            <a:r>
              <a:rPr lang="en-GB" sz="2400" b="1" dirty="0"/>
              <a:t>Isle of Wight, Southampton, and Gosport </a:t>
            </a:r>
            <a:r>
              <a:rPr lang="en-GB" sz="2400" dirty="0"/>
              <a:t>have the highest percentage of neighbourhoods in the most deprived 30% of England within the Central South. They are also the most </a:t>
            </a:r>
            <a:r>
              <a:rPr lang="en-GB" sz="2400" b="1" dirty="0"/>
              <a:t>health</a:t>
            </a:r>
            <a:r>
              <a:rPr lang="en-GB" sz="2400" dirty="0"/>
              <a:t>, </a:t>
            </a:r>
            <a:r>
              <a:rPr lang="en-GB" sz="2400" b="1" dirty="0"/>
              <a:t>employment</a:t>
            </a:r>
            <a:r>
              <a:rPr lang="en-GB" sz="2400" dirty="0"/>
              <a:t> and </a:t>
            </a:r>
            <a:r>
              <a:rPr lang="en-GB" sz="2400" b="1" dirty="0"/>
              <a:t>education deprived </a:t>
            </a:r>
            <a:r>
              <a:rPr lang="en-GB" sz="2400" dirty="0"/>
              <a:t>areas of the Central South region.</a:t>
            </a:r>
          </a:p>
          <a:p>
            <a:endParaRPr lang="en-GB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E674BA9-66D3-886F-CF3C-F226C7FA4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9800" y="6218158"/>
            <a:ext cx="5514068" cy="365125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GB" dirty="0">
                <a:hlinkClick r:id="rId3"/>
              </a:rPr>
              <a:t>English indices of deprivation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5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7C431-B400-C2B5-C915-89C61902B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F2015-86F4-0694-FA6F-927A32F1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454277"/>
            <a:ext cx="10369062" cy="814519"/>
          </a:xfrm>
        </p:spPr>
        <p:txBody>
          <a:bodyPr/>
          <a:lstStyle/>
          <a:p>
            <a:r>
              <a:rPr lang="en-GB" dirty="0"/>
              <a:t>English Indices of Deprivation 2025 – IoD25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1F22A5-1A63-7B33-C03F-2820A2AD9902}"/>
              </a:ext>
            </a:extLst>
          </p:cNvPr>
          <p:cNvSpPr txBox="1">
            <a:spLocks/>
          </p:cNvSpPr>
          <p:nvPr/>
        </p:nvSpPr>
        <p:spPr>
          <a:xfrm>
            <a:off x="437014" y="1427721"/>
            <a:ext cx="7110570" cy="47825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IoD25 measures deprivation in neighbourhoods in England</a:t>
            </a:r>
          </a:p>
          <a:p>
            <a:pPr lvl="1"/>
            <a:r>
              <a:rPr lang="en-GB" sz="1400" dirty="0"/>
              <a:t>Neighbourhoods are made up of 400-1,200 households</a:t>
            </a:r>
          </a:p>
          <a:p>
            <a:pPr lvl="1"/>
            <a:r>
              <a:rPr lang="en-GB" sz="1400" dirty="0"/>
              <a:t>There’s a total of 33,755 neighbourhoods in England</a:t>
            </a:r>
            <a:br>
              <a:rPr lang="en-GB" sz="1200" dirty="0"/>
            </a:br>
            <a:endParaRPr lang="en-GB" sz="1200" dirty="0"/>
          </a:p>
          <a:p>
            <a:r>
              <a:rPr lang="en-GB" sz="1800" dirty="0"/>
              <a:t>Deprivation is measured across 7 ‘domains’</a:t>
            </a:r>
            <a:endParaRPr lang="en-GB" sz="1400" dirty="0"/>
          </a:p>
          <a:p>
            <a:pPr lvl="1"/>
            <a:r>
              <a:rPr lang="en-GB" sz="1400" dirty="0"/>
              <a:t>Income, employment, health, education, crime, housing, living environment</a:t>
            </a:r>
          </a:p>
          <a:p>
            <a:pPr lvl="1"/>
            <a:r>
              <a:rPr lang="en-GB" sz="1400" dirty="0"/>
              <a:t>These are combined to create one overall measure: </a:t>
            </a:r>
            <a:r>
              <a:rPr lang="en-GB" sz="1400" b="1" dirty="0"/>
              <a:t>The Index of Multiple Deprivation (IMD25)</a:t>
            </a:r>
            <a:r>
              <a:rPr lang="en-GB" sz="1400" dirty="0"/>
              <a:t>. This gives each neighbourhood a single score used to rank it.</a:t>
            </a:r>
          </a:p>
          <a:p>
            <a:pPr lvl="1"/>
            <a:endParaRPr lang="en-GB" sz="1800" dirty="0"/>
          </a:p>
          <a:p>
            <a:r>
              <a:rPr lang="en-GB" sz="1800" dirty="0"/>
              <a:t>Neighbourhoods are ranked using IMD from most deprived to least deprived</a:t>
            </a:r>
          </a:p>
          <a:p>
            <a:pPr lvl="1"/>
            <a:r>
              <a:rPr lang="en-GB" sz="1400" dirty="0"/>
              <a:t>Rank of 1 = most deprived</a:t>
            </a:r>
          </a:p>
          <a:p>
            <a:pPr lvl="1"/>
            <a:r>
              <a:rPr lang="en-GB" sz="1400" dirty="0"/>
              <a:t>Rank of 33,755 = least deprived</a:t>
            </a:r>
          </a:p>
          <a:p>
            <a:pPr lvl="1"/>
            <a:r>
              <a:rPr lang="en-GB" sz="1400" dirty="0"/>
              <a:t>The ranked areas are divided into 10 equal groups called ‘deciles’ </a:t>
            </a:r>
          </a:p>
          <a:p>
            <a:pPr lvl="2"/>
            <a:r>
              <a:rPr lang="en-GB" sz="1200" dirty="0"/>
              <a:t>Decile 1 = most deprived 10%</a:t>
            </a:r>
          </a:p>
          <a:p>
            <a:pPr lvl="2"/>
            <a:r>
              <a:rPr lang="en-GB" sz="1200" dirty="0"/>
              <a:t>Decile 10 = least deprived 10%</a:t>
            </a:r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99AE5-861F-6FA5-B43A-8A5AEF3A18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619"/>
          <a:stretch>
            <a:fillRect/>
          </a:stretch>
        </p:blipFill>
        <p:spPr>
          <a:xfrm>
            <a:off x="7547584" y="1361449"/>
            <a:ext cx="4310134" cy="462717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65737A-22F0-A802-7EC6-A53B06BE4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194390"/>
            <a:ext cx="5514068" cy="365125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GB" dirty="0">
                <a:hlinkClick r:id="rId4"/>
              </a:rPr>
              <a:t>English indices of deprivation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C3C5-1AF2-67C7-BDC1-C3E8CEE3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A5D72B-F56D-E125-533C-558E3107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959" y="441927"/>
            <a:ext cx="5747609" cy="282849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42FBAB1-EAE9-C114-4ED0-A005312BD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7" b="95332" l="27280" r="77406">
                        <a14:foregroundMark x1="52050" y1="5405" x2="52259" y2="10258"/>
                        <a14:foregroundMark x1="52803" y1="3378" x2="52803" y2="3378"/>
                        <a14:foregroundMark x1="75941" y1="53256" x2="75941" y2="53256"/>
                        <a14:foregroundMark x1="76485" y1="75799" x2="76485" y2="75799"/>
                        <a14:foregroundMark x1="76485" y1="73587" x2="76485" y2="73587"/>
                        <a14:foregroundMark x1="77406" y1="55467" x2="77406" y2="55467"/>
                        <a14:foregroundMark x1="29582" y1="93489" x2="29582" y2="93489"/>
                        <a14:foregroundMark x1="27322" y1="94103" x2="27322" y2="94103"/>
                        <a14:foregroundMark x1="30335" y1="95332" x2="30335" y2="95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116" r="20204"/>
          <a:stretch/>
        </p:blipFill>
        <p:spPr bwMode="auto">
          <a:xfrm>
            <a:off x="3550684" y="2018399"/>
            <a:ext cx="2935304" cy="37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67BA25-2673-43D6-4B4B-8D3A260B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5" y="471513"/>
            <a:ext cx="4495125" cy="643253"/>
          </a:xfrm>
        </p:spPr>
        <p:txBody>
          <a:bodyPr/>
          <a:lstStyle/>
          <a:p>
            <a:r>
              <a:rPr lang="en-GB" dirty="0"/>
              <a:t>The Central South</a:t>
            </a:r>
            <a:r>
              <a:rPr lang="en-GB" sz="4400" dirty="0"/>
              <a:t> </a:t>
            </a:r>
            <a:endParaRPr lang="en-GB" dirty="0"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7681F-043D-EA30-5219-4A970CD7E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877" y="1368568"/>
            <a:ext cx="3858115" cy="132267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The Central South</a:t>
            </a:r>
            <a:r>
              <a:rPr lang="en-GB" dirty="0"/>
              <a:t> </a:t>
            </a:r>
            <a:r>
              <a:rPr lang="en-GB" sz="2400" dirty="0"/>
              <a:t>is home to 2.7 million people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DF35554-5D11-CAEA-18C2-1528A20491D7}"/>
              </a:ext>
            </a:extLst>
          </p:cNvPr>
          <p:cNvGrpSpPr/>
          <p:nvPr/>
        </p:nvGrpSpPr>
        <p:grpSpPr>
          <a:xfrm>
            <a:off x="709527" y="2437669"/>
            <a:ext cx="6577098" cy="2316267"/>
            <a:chOff x="4450176" y="2527431"/>
            <a:chExt cx="6755124" cy="24682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55ED8B-5C1E-9881-3BA9-7379EB540262}"/>
                </a:ext>
              </a:extLst>
            </p:cNvPr>
            <p:cNvSpPr/>
            <p:nvPr/>
          </p:nvSpPr>
          <p:spPr>
            <a:xfrm>
              <a:off x="4450176" y="2527431"/>
              <a:ext cx="3384000" cy="108000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chemeClr val="tx1"/>
                  </a:solidFill>
                  <a:cs typeface="Arial"/>
                </a:rPr>
                <a:t>2,749,100</a:t>
              </a:r>
              <a:endParaRPr lang="en-GB" sz="2400" b="1" dirty="0">
                <a:solidFill>
                  <a:schemeClr val="tx1"/>
                </a:solidFill>
                <a:cs typeface="Arial"/>
              </a:endParaRPr>
            </a:p>
            <a:p>
              <a:pPr algn="r"/>
              <a:r>
                <a:rPr lang="en-GB" sz="1400" dirty="0">
                  <a:solidFill>
                    <a:schemeClr val="tx1"/>
                  </a:solidFill>
                  <a:cs typeface="Arial"/>
                </a:rPr>
                <a:t>Census 2021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E15147-F3BC-FE1F-8D9F-A4065511B2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4866" y="3113644"/>
              <a:ext cx="1780434" cy="1882072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D89DEFC4-3F64-CD9B-F239-569AC62C347D}"/>
              </a:ext>
            </a:extLst>
          </p:cNvPr>
          <p:cNvSpPr txBox="1">
            <a:spLocks/>
          </p:cNvSpPr>
          <p:nvPr/>
        </p:nvSpPr>
        <p:spPr>
          <a:xfrm>
            <a:off x="5905500" y="6235743"/>
            <a:ext cx="5514068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</a:t>
            </a:r>
            <a:r>
              <a:rPr lang="en-GB" dirty="0">
                <a:solidFill>
                  <a:srgbClr val="183E56"/>
                </a:solidFill>
                <a:cs typeface="Arial"/>
                <a:hlinkClick r:id="rId6"/>
              </a:rPr>
              <a:t>Census 2021</a:t>
            </a:r>
            <a:r>
              <a:rPr lang="en-GB" dirty="0">
                <a:cs typeface="Arial"/>
              </a:rPr>
              <a:t>, ONS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E9B0702-6740-A69B-C643-DD9CB1FFD682}"/>
              </a:ext>
            </a:extLst>
          </p:cNvPr>
          <p:cNvSpPr txBox="1">
            <a:spLocks/>
          </p:cNvSpPr>
          <p:nvPr/>
        </p:nvSpPr>
        <p:spPr>
          <a:xfrm>
            <a:off x="7074293" y="3515691"/>
            <a:ext cx="4345275" cy="219213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highlight>
                  <a:srgbClr val="F5F5F6"/>
                </a:highlight>
              </a:rPr>
              <a:t>1,688 neighbourhoods</a:t>
            </a:r>
          </a:p>
          <a:p>
            <a:pPr algn="ctr"/>
            <a:r>
              <a:rPr lang="en-GB" sz="2400" dirty="0">
                <a:highlight>
                  <a:srgbClr val="F5F5F6"/>
                </a:highlight>
              </a:rPr>
              <a:t>Rural, urban, seaside mix</a:t>
            </a:r>
          </a:p>
          <a:p>
            <a:pPr algn="ctr"/>
            <a:r>
              <a:rPr lang="en-GB" sz="2400" dirty="0">
                <a:highlight>
                  <a:srgbClr val="F5F5F6"/>
                </a:highlight>
              </a:rPr>
              <a:t>History of port, maritime and defence‑related industries</a:t>
            </a:r>
          </a:p>
          <a:p>
            <a:pPr algn="ctr"/>
            <a:r>
              <a:rPr lang="en-GB" sz="2400" dirty="0">
                <a:highlight>
                  <a:srgbClr val="F5F5F6"/>
                </a:highlight>
              </a:rPr>
              <a:t>London commuter areas</a:t>
            </a:r>
          </a:p>
        </p:txBody>
      </p:sp>
    </p:spTree>
    <p:extLst>
      <p:ext uri="{BB962C8B-B14F-4D97-AF65-F5344CB8AC3E}">
        <p14:creationId xmlns:p14="http://schemas.microsoft.com/office/powerpoint/2010/main" val="214334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3BC0E1-9547-331D-2F5F-3C34590D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0938"/>
            <a:ext cx="10533743" cy="814519"/>
          </a:xfrm>
        </p:spPr>
        <p:txBody>
          <a:bodyPr/>
          <a:lstStyle/>
          <a:p>
            <a:r>
              <a:rPr lang="en-GB" dirty="0"/>
              <a:t>Overall Deprivation in the Central South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064AE-90B4-4BCC-290B-CB4D25BE5A9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61" y="1396915"/>
            <a:ext cx="4609239" cy="3317318"/>
          </a:xfrm>
        </p:spPr>
        <p:txBody>
          <a:bodyPr/>
          <a:lstStyle/>
          <a:p>
            <a:r>
              <a:rPr lang="en-GB" sz="2000" b="1" dirty="0"/>
              <a:t>When you look at the Central South as a bespoke area…</a:t>
            </a:r>
            <a:br>
              <a:rPr lang="en-GB" sz="2000" b="1" dirty="0"/>
            </a:br>
            <a:endParaRPr lang="en-GB" sz="2000" b="1" dirty="0"/>
          </a:p>
          <a:p>
            <a:pPr lvl="1"/>
            <a:r>
              <a:rPr lang="en-GB" sz="1800" dirty="0"/>
              <a:t>The majority of neighbourhoods (63.9%) are in less deprived deciles (6-10) </a:t>
            </a:r>
          </a:p>
          <a:p>
            <a:pPr lvl="1"/>
            <a:r>
              <a:rPr lang="en-GB" sz="1800" dirty="0"/>
              <a:t>Just under 17% of neighbourhoods in the Central South are in the most deprived deciles (1-3). </a:t>
            </a:r>
          </a:p>
          <a:p>
            <a:pPr lvl="1"/>
            <a:r>
              <a:rPr lang="en-GB" sz="1800" dirty="0">
                <a:latin typeface="+mj-lt"/>
              </a:rPr>
              <a:t>The Central South doesn’t appear overly deprived.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C2D8A5B-5B79-4704-352F-7F5CB5B25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1065" y="6251575"/>
            <a:ext cx="6050198" cy="365125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GB" dirty="0">
                <a:hlinkClick r:id="rId3"/>
              </a:rPr>
              <a:t>English indices of deprivation 2025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E5071B-44FE-2AB3-8CC3-6DC12290DC80}"/>
              </a:ext>
            </a:extLst>
          </p:cNvPr>
          <p:cNvSpPr txBox="1"/>
          <p:nvPr/>
        </p:nvSpPr>
        <p:spPr>
          <a:xfrm>
            <a:off x="496161" y="5095960"/>
            <a:ext cx="5050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But looking at the area as a whole can hide small pockets of deprivation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786C5-43EA-4707-9189-C8DE9CAB4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679" y="1396915"/>
            <a:ext cx="6425160" cy="37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2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01C5F-BA3A-4ED1-2B4A-F14167B0A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88ABDB4-4979-EB7E-3411-FC9A8A12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202" y="773357"/>
            <a:ext cx="8746411" cy="5311285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940F4B4-928C-1A56-AB5F-245786CC6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6" y="6251575"/>
            <a:ext cx="5627688" cy="365125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GB" dirty="0">
                <a:hlinkClick r:id="rId4"/>
              </a:rPr>
              <a:t>English indices of deprivation 2025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E07BBD-7398-E38E-BD15-6E0CE3EDE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106" y="943744"/>
            <a:ext cx="1183078" cy="2481578"/>
          </a:xfrm>
          <a:prstGeom prst="rect">
            <a:avLst/>
          </a:prstGeom>
        </p:spPr>
      </p:pic>
      <p:sp>
        <p:nvSpPr>
          <p:cNvPr id="25" name="Title 2">
            <a:extLst>
              <a:ext uri="{FF2B5EF4-FFF2-40B4-BE49-F238E27FC236}">
                <a16:creationId xmlns:a16="http://schemas.microsoft.com/office/drawing/2014/main" id="{EF037CBB-1A8A-A657-57D5-197563F9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82" y="241300"/>
            <a:ext cx="10244789" cy="532057"/>
          </a:xfrm>
        </p:spPr>
        <p:txBody>
          <a:bodyPr/>
          <a:lstStyle/>
          <a:p>
            <a:r>
              <a:rPr lang="en-GB" dirty="0"/>
              <a:t>Mapping deprivation in the Central South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9938F6-D44E-6CBC-784B-61DF4E776FE8}"/>
              </a:ext>
            </a:extLst>
          </p:cNvPr>
          <p:cNvSpPr txBox="1"/>
          <p:nvPr/>
        </p:nvSpPr>
        <p:spPr>
          <a:xfrm>
            <a:off x="340082" y="1677411"/>
            <a:ext cx="2755543" cy="3046988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neighbourhoods in </a:t>
            </a:r>
            <a:r>
              <a:rPr lang="en-GB" sz="2400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Portsmouth</a:t>
            </a:r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Southampton </a:t>
            </a:r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Havant</a:t>
            </a:r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rank among the </a:t>
            </a:r>
            <a:r>
              <a:rPr lang="en-GB" sz="2400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deprived 1% </a:t>
            </a:r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areas nationally.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56FE-5C69-A8E1-8DC9-A909704E5E15}"/>
              </a:ext>
            </a:extLst>
          </p:cNvPr>
          <p:cNvSpPr txBox="1"/>
          <p:nvPr/>
        </p:nvSpPr>
        <p:spPr>
          <a:xfrm>
            <a:off x="3427726" y="959133"/>
            <a:ext cx="117845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IMD Decile</a:t>
            </a:r>
          </a:p>
        </p:txBody>
      </p:sp>
    </p:spTree>
    <p:extLst>
      <p:ext uri="{BB962C8B-B14F-4D97-AF65-F5344CB8AC3E}">
        <p14:creationId xmlns:p14="http://schemas.microsoft.com/office/powerpoint/2010/main" val="224555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AB0EF-D6E7-5568-0FEC-C2892EAE8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69747F3-2761-1590-B146-9272EC78F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6" y="6251575"/>
            <a:ext cx="5627688" cy="365125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GB" dirty="0">
                <a:hlinkClick r:id="rId3"/>
              </a:rPr>
              <a:t>English indices of deprivation 2025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BEAA10-AF7D-0B11-8406-F1CF2BDE7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798" y="879736"/>
            <a:ext cx="1183078" cy="2481578"/>
          </a:xfrm>
          <a:prstGeom prst="rect">
            <a:avLst/>
          </a:prstGeom>
        </p:spPr>
      </p:pic>
      <p:sp>
        <p:nvSpPr>
          <p:cNvPr id="25" name="Title 2">
            <a:extLst>
              <a:ext uri="{FF2B5EF4-FFF2-40B4-BE49-F238E27FC236}">
                <a16:creationId xmlns:a16="http://schemas.microsoft.com/office/drawing/2014/main" id="{3A5C6C22-DA17-B8BF-D644-75FBE151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82" y="241300"/>
            <a:ext cx="10244789" cy="532057"/>
          </a:xfrm>
        </p:spPr>
        <p:txBody>
          <a:bodyPr/>
          <a:lstStyle/>
          <a:p>
            <a:r>
              <a:rPr lang="en-GB" dirty="0"/>
              <a:t>Mapping deprivation in the Central South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30C57D-011C-DFA6-ED46-9035167FD4D3}"/>
              </a:ext>
            </a:extLst>
          </p:cNvPr>
          <p:cNvSpPr txBox="1"/>
          <p:nvPr/>
        </p:nvSpPr>
        <p:spPr>
          <a:xfrm>
            <a:off x="340082" y="1342177"/>
            <a:ext cx="2755543" cy="378565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sz="2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take a closer look, you can see highly deprived neighbourhoods next door to highly affluent neighbourhoods – especially in urban areas.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C4DB8-0FD0-A1CF-BE19-BBF8C66BF303}"/>
              </a:ext>
            </a:extLst>
          </p:cNvPr>
          <p:cNvSpPr txBox="1"/>
          <p:nvPr/>
        </p:nvSpPr>
        <p:spPr>
          <a:xfrm>
            <a:off x="2922798" y="856052"/>
            <a:ext cx="117845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IMD Decile</a:t>
            </a:r>
          </a:p>
        </p:txBody>
      </p:sp>
      <p:pic>
        <p:nvPicPr>
          <p:cNvPr id="6" name="Picture 5" descr="A map of the sea&#10;&#10;AI-generated content may be incorrect.">
            <a:extLst>
              <a:ext uri="{FF2B5EF4-FFF2-40B4-BE49-F238E27FC236}">
                <a16:creationId xmlns:a16="http://schemas.microsoft.com/office/drawing/2014/main" id="{9719E96D-9831-876A-9F72-3BFEBE4A8C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91" t="-571" r="607" b="781"/>
          <a:stretch>
            <a:fillRect/>
          </a:stretch>
        </p:blipFill>
        <p:spPr>
          <a:xfrm>
            <a:off x="4098538" y="859611"/>
            <a:ext cx="7405069" cy="42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5B8E7-C67B-D913-DF52-DD3A7F13D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06DAFE-76D5-09AE-9BF0-C552759EA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9800" y="6218158"/>
            <a:ext cx="5514068" cy="365125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GB" dirty="0">
                <a:hlinkClick r:id="rId3"/>
              </a:rPr>
              <a:t>English indices of deprivation 2025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4CB9CB-45B5-80F5-EAF7-94CC0956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7" y="531509"/>
            <a:ext cx="9534525" cy="814519"/>
          </a:xfrm>
        </p:spPr>
        <p:txBody>
          <a:bodyPr/>
          <a:lstStyle/>
          <a:p>
            <a:r>
              <a:rPr lang="en-GB" dirty="0"/>
              <a:t>Which Local Authorities are the most deprived?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3CF74-C03B-805F-B261-C1DF5EC0C57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48700" y="2064053"/>
            <a:ext cx="4378453" cy="3218573"/>
          </a:xfrm>
        </p:spPr>
        <p:txBody>
          <a:bodyPr/>
          <a:lstStyle/>
          <a:p>
            <a:r>
              <a:rPr lang="en-GB" sz="2400" b="1" dirty="0"/>
              <a:t>Isle of Wight, Southampton, and Gosport </a:t>
            </a:r>
            <a:r>
              <a:rPr lang="en-GB" sz="2400" dirty="0"/>
              <a:t>have the highest percentage of neighbourhoods in the most deprived 30% of England within the Central South, closely followed by </a:t>
            </a:r>
            <a:r>
              <a:rPr lang="en-GB" sz="2400" b="1" dirty="0"/>
              <a:t>Portsmouth</a:t>
            </a:r>
            <a:r>
              <a:rPr lang="en-GB" sz="2400" dirty="0"/>
              <a:t> and </a:t>
            </a:r>
            <a:r>
              <a:rPr lang="en-GB" sz="2400" b="1" dirty="0"/>
              <a:t>Havant</a:t>
            </a:r>
            <a:r>
              <a:rPr lang="en-GB" sz="24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EC54B-B07C-3D8B-A9AB-E2880F818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336" y="1905000"/>
            <a:ext cx="6873337" cy="36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ABBC0-6266-91BC-608F-0AA54CF2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Children in relative poverty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27583E6-126E-7170-4CC0-E26D75135511}"/>
              </a:ext>
            </a:extLst>
          </p:cNvPr>
          <p:cNvSpPr txBox="1">
            <a:spLocks/>
          </p:cNvSpPr>
          <p:nvPr/>
        </p:nvSpPr>
        <p:spPr>
          <a:xfrm>
            <a:off x="573655" y="1149371"/>
            <a:ext cx="10535206" cy="3218573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In many areas, the proportion of children living in relative poverty is above the average for the South East.</a:t>
            </a:r>
          </a:p>
        </p:txBody>
      </p:sp>
      <p:pic>
        <p:nvPicPr>
          <p:cNvPr id="3" name="Picture 2" descr="A graph of poverty and poverty&#10;&#10;AI-generated content may be incorrect.">
            <a:extLst>
              <a:ext uri="{FF2B5EF4-FFF2-40B4-BE49-F238E27FC236}">
                <a16:creationId xmlns:a16="http://schemas.microsoft.com/office/drawing/2014/main" id="{4542B981-2CBD-7FDC-3CE1-5D16A250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208913"/>
            <a:ext cx="7183180" cy="3397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7D0FE3-CEEF-2DB6-EB80-71C411079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961" y="2840333"/>
            <a:ext cx="4154894" cy="21519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475542-EE10-57C5-AF11-EB31A5915611}"/>
              </a:ext>
            </a:extLst>
          </p:cNvPr>
          <p:cNvSpPr txBox="1"/>
          <p:nvPr/>
        </p:nvSpPr>
        <p:spPr>
          <a:xfrm>
            <a:off x="7575108" y="6215873"/>
            <a:ext cx="4546600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Explore Local Statistics, DWP</a:t>
            </a:r>
            <a:endParaRPr lang="en-GB" b="1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0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B15534-67E3-D984-7875-DD7BEC9E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 people in employment or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1CACC-66B8-8243-1BA3-4D6669AD5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3166533" cy="328109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At the 2021 Census, youth unemployment levels were similar in Central South to the rest of England and Wales.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B28335-1C06-86E9-1108-4706F2797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148" y="1362277"/>
            <a:ext cx="6681795" cy="4133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363A2-CCCF-0EED-C2E8-DC3543FC71F2}"/>
              </a:ext>
            </a:extLst>
          </p:cNvPr>
          <p:cNvSpPr txBox="1"/>
          <p:nvPr/>
        </p:nvSpPr>
        <p:spPr>
          <a:xfrm>
            <a:off x="8525933" y="6215873"/>
            <a:ext cx="3175000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Census 2021, ONS</a:t>
            </a:r>
            <a:endParaRPr lang="en-GB" b="1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95700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Custom 2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6095"/>
      </a:accent1>
      <a:accent2>
        <a:srgbClr val="27A0CC"/>
      </a:accent2>
      <a:accent3>
        <a:srgbClr val="003C57"/>
      </a:accent3>
      <a:accent4>
        <a:srgbClr val="118C7B"/>
      </a:accent4>
      <a:accent5>
        <a:srgbClr val="A8BD3A"/>
      </a:accent5>
      <a:accent6>
        <a:srgbClr val="871A5B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Template-Office-for-National-Statistics_2024.potx" id="{1C3C8E54-2849-4D92-A00A-E5E0229F1609}" vid="{2A75A3BC-9C49-4C70-AD4E-B63C70EFC8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f414f1-996b-4bbe-baf9-7b966c56061b">
      <Terms xmlns="http://schemas.microsoft.com/office/infopath/2007/PartnerControls"/>
    </lcf76f155ced4ddcb4097134ff3c332f>
    <TaxCatchAll xmlns="b7f4ef83-16b3-44bd-bb4a-3e9815bf0b8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1E9141DAA2A4DB349F46683E8EA50" ma:contentTypeVersion="15" ma:contentTypeDescription="Create a new document." ma:contentTypeScope="" ma:versionID="598ac2d7c67b8a6ab428bcc3011f2bcf">
  <xsd:schema xmlns:xsd="http://www.w3.org/2001/XMLSchema" xmlns:xs="http://www.w3.org/2001/XMLSchema" xmlns:p="http://schemas.microsoft.com/office/2006/metadata/properties" xmlns:ns2="f5f414f1-996b-4bbe-baf9-7b966c56061b" xmlns:ns3="b7f4ef83-16b3-44bd-bb4a-3e9815bf0b8d" targetNamespace="http://schemas.microsoft.com/office/2006/metadata/properties" ma:root="true" ma:fieldsID="af3254c055c21b12fcdffea05da50007" ns2:_="" ns3:_="">
    <xsd:import namespace="f5f414f1-996b-4bbe-baf9-7b966c56061b"/>
    <xsd:import namespace="b7f4ef83-16b3-44bd-bb4a-3e9815bf0b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414f1-996b-4bbe-baf9-7b966c560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1c754ed-6b8d-47f3-b51f-af8d6409c1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4ef83-16b3-44bd-bb4a-3e9815bf0b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1bd4775-eaff-4a53-b6aa-5c81d361b8b3}" ma:internalName="TaxCatchAll" ma:showField="CatchAllData" ma:web="b7f4ef83-16b3-44bd-bb4a-3e9815bf0b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690315-82D3-4C81-BDFA-3475E6801330}">
  <ds:schemaRefs>
    <ds:schemaRef ds:uri="b7f4ef83-16b3-44bd-bb4a-3e9815bf0b8d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5f414f1-996b-4bbe-baf9-7b966c56061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7AF876-4294-421B-B3F3-B51B739ED693}">
  <ds:schemaRefs>
    <ds:schemaRef ds:uri="b7f4ef83-16b3-44bd-bb4a-3e9815bf0b8d"/>
    <ds:schemaRef ds:uri="f5f414f1-996b-4bbe-baf9-7b966c5606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3D5164-1D13-48BF-9A90-3049C945D7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78807bf-ce82-4688-bce0-0d811684dc46}" enabled="0" method="" siteId="{078807bf-ce82-4688-bce0-0d811684dc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Widescreen-Powerpoint-Template-Office-for-National-Statistics_2021</Template>
  <TotalTime>191</TotalTime>
  <Words>1399</Words>
  <Application>Microsoft Office PowerPoint</Application>
  <PresentationFormat>Widescreen</PresentationFormat>
  <Paragraphs>163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Arial,Sans-Serif</vt:lpstr>
      <vt:lpstr>Calibri</vt:lpstr>
      <vt:lpstr>Wingdings</vt:lpstr>
      <vt:lpstr>ONS</vt:lpstr>
      <vt:lpstr>Deprivation Across the Central South Region</vt:lpstr>
      <vt:lpstr>English Indices of Deprivation 2025 – IoD25</vt:lpstr>
      <vt:lpstr>The Central South </vt:lpstr>
      <vt:lpstr>Overall Deprivation in the Central South</vt:lpstr>
      <vt:lpstr>Mapping deprivation in the Central South</vt:lpstr>
      <vt:lpstr>Mapping deprivation in the Central South</vt:lpstr>
      <vt:lpstr>Which Local Authorities are the most deprived?</vt:lpstr>
      <vt:lpstr>Children in relative poverty</vt:lpstr>
      <vt:lpstr>Young people in employment or training</vt:lpstr>
      <vt:lpstr>Employment, Health, and Education deprivation</vt:lpstr>
      <vt:lpstr>The Isle of Wight is the most employment deprived area in the Central South </vt:lpstr>
      <vt:lpstr>Why is the Isle of Wight so employment deprived?  </vt:lpstr>
      <vt:lpstr>Health in Southampton</vt:lpstr>
      <vt:lpstr>Health in Southampton cont.</vt:lpstr>
      <vt:lpstr>Education in Gosport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Nethsingha, Emily</dc:creator>
  <cp:lastModifiedBy>Shorten, Natalie</cp:lastModifiedBy>
  <cp:revision>26</cp:revision>
  <cp:lastPrinted>2018-12-19T10:37:59Z</cp:lastPrinted>
  <dcterms:created xsi:type="dcterms:W3CDTF">2026-02-27T14:29:27Z</dcterms:created>
  <dcterms:modified xsi:type="dcterms:W3CDTF">2026-06-16T11:25:50Z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0x0101008311E9141DAA2A4DB349F46683E8EA50</vt:lpwstr>
  </property>
  <property fmtid="{D5CDD505-2E9C-101B-9397-08002B2CF9AE}" pid="3" name="MediaServiceImageTags">
    <vt:lpwstr/>
  </property>
</Properties>
</file>